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df88e8182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df88e8182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df88e8182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df88e8182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df88e8182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df88e8182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df88e8182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df88e8182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e2de0fbbd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e2de0fbbd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df88e8182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df88e8182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f88e818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f88e818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e2de0fbb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e2de0fbb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f88e8182e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f88e8182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df88e8182e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df88e8182e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e2de0fbbd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e2de0fbbd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e2de0fbbd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e2de0fbbd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df88e8182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df88e8182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df8d606408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df8d606408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jp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jp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jp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jp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jp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jp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19.png"/><Relationship Id="rId7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jp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16.png"/><Relationship Id="rId7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jpg"/><Relationship Id="rId4" Type="http://schemas.openxmlformats.org/officeDocument/2006/relationships/image" Target="../media/image14.png"/><Relationship Id="rId5" Type="http://schemas.openxmlformats.org/officeDocument/2006/relationships/image" Target="../media/image9.png"/><Relationship Id="rId6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jpg"/><Relationship Id="rId4" Type="http://schemas.openxmlformats.org/officeDocument/2006/relationships/image" Target="../media/image17.png"/><Relationship Id="rId5" Type="http://schemas.openxmlformats.org/officeDocument/2006/relationships/image" Target="../media/image22.png"/><Relationship Id="rId6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4689150" y="4041625"/>
            <a:ext cx="3762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o" sz="1700"/>
              <a:t>Authors: Darie-Teofil Glanda</a:t>
            </a:r>
            <a:endParaRPr i="1" sz="1700"/>
          </a:p>
        </p:txBody>
      </p:sp>
      <p:sp>
        <p:nvSpPr>
          <p:cNvPr id="56" name="Google Shape;56;p13"/>
          <p:cNvSpPr txBox="1"/>
          <p:nvPr/>
        </p:nvSpPr>
        <p:spPr>
          <a:xfrm>
            <a:off x="286525" y="1129450"/>
            <a:ext cx="83160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4080"/>
              <a:t>Cofster: Architectural Framework for an Intelligent Coffee System Using CV and NLP</a:t>
            </a:r>
            <a:endParaRPr b="1" sz="4080">
              <a:solidFill>
                <a:srgbClr val="000000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689150" y="4374975"/>
            <a:ext cx="3762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o" sz="1700"/>
              <a:t>Scientific supervisor</a:t>
            </a:r>
            <a:r>
              <a:rPr i="1" lang="ro" sz="1700"/>
              <a:t>: Razvan Bogdan</a:t>
            </a:r>
            <a:endParaRPr i="1" sz="1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/>
          <p:nvPr/>
        </p:nvSpPr>
        <p:spPr>
          <a:xfrm>
            <a:off x="139925" y="197800"/>
            <a:ext cx="80664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3700">
                <a:latin typeface="Georgia"/>
                <a:ea typeface="Georgia"/>
                <a:cs typeface="Georgia"/>
                <a:sym typeface="Georgia"/>
              </a:rPr>
              <a:t>YOLO models training</a:t>
            </a:r>
            <a:r>
              <a:rPr b="1" lang="ro" sz="3700">
                <a:latin typeface="Georgia"/>
                <a:ea typeface="Georgia"/>
                <a:cs typeface="Georgia"/>
                <a:sym typeface="Georgia"/>
              </a:rPr>
              <a:t> details</a:t>
            </a:r>
            <a:endParaRPr b="1" sz="37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338375" y="3539163"/>
            <a:ext cx="766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ro" sz="1600">
                <a:solidFill>
                  <a:srgbClr val="000000"/>
                </a:solidFill>
              </a:rPr>
              <a:t>AdamW optimizer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338375" y="2724500"/>
            <a:ext cx="766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ro" sz="1600">
                <a:solidFill>
                  <a:srgbClr val="000000"/>
                </a:solidFill>
              </a:rPr>
              <a:t>Weight decay is </a:t>
            </a:r>
            <a:r>
              <a:rPr lang="ro" sz="1600"/>
              <a:t>0.01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144" name="Google Shape;144;p22"/>
          <p:cNvSpPr txBox="1"/>
          <p:nvPr/>
        </p:nvSpPr>
        <p:spPr>
          <a:xfrm>
            <a:off x="338375" y="1909825"/>
            <a:ext cx="766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ro" sz="1600">
                <a:solidFill>
                  <a:srgbClr val="000000"/>
                </a:solidFill>
              </a:rPr>
              <a:t>Batch size </a:t>
            </a:r>
            <a:r>
              <a:rPr lang="ro" sz="1600"/>
              <a:t>of 16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338375" y="3113350"/>
            <a:ext cx="766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ro" sz="1600"/>
              <a:t>L</a:t>
            </a:r>
            <a:r>
              <a:rPr lang="ro" sz="1600">
                <a:solidFill>
                  <a:srgbClr val="000000"/>
                </a:solidFill>
              </a:rPr>
              <a:t>earning rate is set to 0.01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338375" y="1190200"/>
            <a:ext cx="766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ro" sz="1600"/>
              <a:t>Freeze first 5 layers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147" name="Google Shape;147;p22"/>
          <p:cNvSpPr txBox="1"/>
          <p:nvPr/>
        </p:nvSpPr>
        <p:spPr>
          <a:xfrm>
            <a:off x="338375" y="3920525"/>
            <a:ext cx="766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ro" sz="1600"/>
              <a:t>Utilizes 16 workers for data loading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338375" y="1556463"/>
            <a:ext cx="766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ro" sz="1600"/>
              <a:t>Trained for 400 epochs, with early stopping enabled after 50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338375" y="2306163"/>
            <a:ext cx="766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ro" sz="1600"/>
              <a:t>Dropout rate of 0.4</a:t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6525" y="1003375"/>
            <a:ext cx="7302979" cy="407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/>
          <p:nvPr/>
        </p:nvSpPr>
        <p:spPr>
          <a:xfrm>
            <a:off x="66000" y="155550"/>
            <a:ext cx="46023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3700">
                <a:latin typeface="Georgia"/>
                <a:ea typeface="Georgia"/>
                <a:cs typeface="Georgia"/>
                <a:sym typeface="Georgia"/>
              </a:rPr>
              <a:t>YOLOv8 Result</a:t>
            </a:r>
            <a:endParaRPr b="1" sz="37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 txBox="1"/>
          <p:nvPr/>
        </p:nvSpPr>
        <p:spPr>
          <a:xfrm>
            <a:off x="66000" y="155550"/>
            <a:ext cx="47184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3700">
                <a:latin typeface="Georgia"/>
                <a:ea typeface="Georgia"/>
                <a:cs typeface="Georgia"/>
                <a:sym typeface="Georgia"/>
              </a:rPr>
              <a:t>YOLOv9 Result</a:t>
            </a:r>
            <a:endParaRPr b="1" sz="37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1775" y="1081450"/>
            <a:ext cx="7205200" cy="388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 txBox="1"/>
          <p:nvPr/>
        </p:nvSpPr>
        <p:spPr>
          <a:xfrm>
            <a:off x="104550" y="154650"/>
            <a:ext cx="38418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3700">
                <a:latin typeface="Georgia"/>
                <a:ea typeface="Georgia"/>
                <a:cs typeface="Georgia"/>
                <a:sym typeface="Georgia"/>
              </a:rPr>
              <a:t>Conclusions</a:t>
            </a:r>
            <a:endParaRPr b="1" sz="37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0" name="Google Shape;170;p25"/>
          <p:cNvSpPr txBox="1"/>
          <p:nvPr/>
        </p:nvSpPr>
        <p:spPr>
          <a:xfrm>
            <a:off x="158925" y="1397525"/>
            <a:ext cx="78951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ro" sz="1600"/>
              <a:t>We propose an architectural framework for an intelligent coffee system utilizing cutting-edge technologies and modern system architectures.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ro" sz="1600"/>
              <a:t>We implemented a microservices-based backend architecture with a hybrid cloud deployment. This approach allows us to decouple components, enabling cup detection to be performed on a standard server rather than on an edge device.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ro" sz="1600"/>
              <a:t>For the autoregressive coffee creation, we utilized a Langchain agent with the RAG method, providing continuous context to the LLM. This allows for automatic updates to coffee recipes without human intervention.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ro" sz="1600"/>
              <a:t>Our results, </a:t>
            </a:r>
            <a:r>
              <a:rPr lang="ro" sz="1600">
                <a:solidFill>
                  <a:schemeClr val="dk1"/>
                </a:solidFill>
              </a:rPr>
              <a:t>for the task of custom cup detection, </a:t>
            </a:r>
            <a:r>
              <a:rPr lang="ro" sz="1600"/>
              <a:t>show an impressive 30 FPS, with a box loss of 0.50846, </a:t>
            </a:r>
            <a:r>
              <a:rPr lang="ro" sz="1600">
                <a:solidFill>
                  <a:schemeClr val="dk1"/>
                </a:solidFill>
              </a:rPr>
              <a:t>for the YOLOv8 model, </a:t>
            </a:r>
            <a:r>
              <a:rPr lang="ro" sz="1600"/>
              <a:t>and 12 FPS, with a box loss of  0.29018, for the YOLOv9 one.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 txBox="1"/>
          <p:nvPr/>
        </p:nvSpPr>
        <p:spPr>
          <a:xfrm>
            <a:off x="104550" y="154650"/>
            <a:ext cx="38418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3700">
                <a:latin typeface="Georgia"/>
                <a:ea typeface="Georgia"/>
                <a:cs typeface="Georgia"/>
                <a:sym typeface="Georgia"/>
              </a:rPr>
              <a:t>References</a:t>
            </a:r>
            <a:endParaRPr b="1" sz="37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7" name="Google Shape;177;p26"/>
          <p:cNvSpPr txBox="1"/>
          <p:nvPr/>
        </p:nvSpPr>
        <p:spPr>
          <a:xfrm>
            <a:off x="248050" y="1326575"/>
            <a:ext cx="81033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o"/>
              <a:t>S. Swain, A. Deepak, A. K. Pradhan, S. K. Urma, S. P. Jena, and S. Chakravarty, “Real-Time Dog Detection and Alert System using Tensorflow Lite Embedded on Edge Device,” in 2022 1st IEEE International Conference on Industrial Electronics: Developments &amp; Applications (ICIDeA), 2022, pp. 238–24.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o"/>
              <a:t> K. Tseng, “Predicting victories in video games: using single XGBoost with feature engineering: IEEE BigData 2021 Cup-Predicting Victories in Video Games,” in 2021 IEEE International Conference on Big Data (Big Data), 2021, pp. 5679–5682.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o"/>
              <a:t> V. A. M. Luis, M. V. T. Quinones, and A. N. Yu- ˜ mang, “Classification of Defects in Robusta Green Coffee Beans Using YOLO,” in 2022 IEEE International Conference on Artificial Intelligence in Engineering and Technology (IICAIET), 2022, pp. 1–6.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7"/>
          <p:cNvSpPr txBox="1"/>
          <p:nvPr/>
        </p:nvSpPr>
        <p:spPr>
          <a:xfrm>
            <a:off x="806850" y="1476050"/>
            <a:ext cx="75303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o" sz="97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Thank you!</a:t>
            </a:r>
            <a:endParaRPr b="1" i="1" sz="97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305500" y="191275"/>
            <a:ext cx="50580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37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Research Question </a:t>
            </a:r>
            <a:endParaRPr b="1" sz="37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8850" y="1079950"/>
            <a:ext cx="5871450" cy="389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305500" y="191275"/>
            <a:ext cx="3872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3700">
                <a:latin typeface="Georgia"/>
                <a:ea typeface="Georgia"/>
                <a:cs typeface="Georgia"/>
                <a:sym typeface="Georgia"/>
              </a:rPr>
              <a:t>Related Work</a:t>
            </a:r>
            <a:endParaRPr b="1" sz="37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325" y="1629200"/>
            <a:ext cx="3095600" cy="19351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-88325" y="3566900"/>
            <a:ext cx="3981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000"/>
              <a:t>Real-time object detection using a domain-based transfer learning method for resource-constrained edge devices [1]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5071700" y="1788500"/>
            <a:ext cx="294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000"/>
              <a:t>Predicting Victories in Video Games: Using Single XGBoost with Feature Engineering [2]</a:t>
            </a:r>
            <a:endParaRPr sz="1000"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1697" y="141200"/>
            <a:ext cx="2555599" cy="164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5488" y="2509974"/>
            <a:ext cx="3145261" cy="16473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3612625" y="4248050"/>
            <a:ext cx="490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000"/>
              <a:t>Classification of Defects in Robusta Green Coffee Beans Using YOLO [3]</a:t>
            </a:r>
            <a:endParaRPr sz="1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-95000" y="1638175"/>
            <a:ext cx="38232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3700">
                <a:latin typeface="Georgia"/>
                <a:ea typeface="Georgia"/>
                <a:cs typeface="Georgia"/>
                <a:sym typeface="Georgia"/>
              </a:rPr>
              <a:t>Cofster</a:t>
            </a:r>
            <a:r>
              <a:rPr b="1" lang="ro" sz="3700">
                <a:latin typeface="Georgia"/>
                <a:ea typeface="Georgia"/>
                <a:cs typeface="Georgia"/>
                <a:sym typeface="Georgia"/>
              </a:rPr>
              <a:t> </a:t>
            </a:r>
            <a:endParaRPr b="1" sz="37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3700">
                <a:latin typeface="Georgia"/>
                <a:ea typeface="Georgia"/>
                <a:cs typeface="Georgia"/>
                <a:sym typeface="Georgia"/>
              </a:rPr>
              <a:t>Architecture</a:t>
            </a:r>
            <a:r>
              <a:rPr b="1" lang="ro" sz="37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b="1" sz="37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6449" y="221800"/>
            <a:ext cx="5183049" cy="457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6875" y="269013"/>
            <a:ext cx="4657699" cy="46054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-95000" y="1638175"/>
            <a:ext cx="38232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3700">
                <a:latin typeface="Georgia"/>
                <a:ea typeface="Georgia"/>
                <a:cs typeface="Georgia"/>
                <a:sym typeface="Georgia"/>
              </a:rPr>
              <a:t>Cofster </a:t>
            </a:r>
            <a:endParaRPr b="1" sz="37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3700">
                <a:latin typeface="Georgia"/>
                <a:ea typeface="Georgia"/>
                <a:cs typeface="Georgia"/>
                <a:sym typeface="Georgia"/>
              </a:rPr>
              <a:t>Architecture</a:t>
            </a:r>
            <a:r>
              <a:rPr b="1" lang="ro" sz="37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b="1" sz="37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185825" y="215250"/>
            <a:ext cx="51630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3700">
                <a:latin typeface="Georgia"/>
                <a:ea typeface="Georgia"/>
                <a:cs typeface="Georgia"/>
                <a:sym typeface="Georgia"/>
              </a:rPr>
              <a:t>Mobile Application </a:t>
            </a:r>
            <a:endParaRPr b="1" sz="37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775" y="1127225"/>
            <a:ext cx="1781175" cy="392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1025" y="1131988"/>
            <a:ext cx="1790700" cy="391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9900" y="1144925"/>
            <a:ext cx="1781175" cy="388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99250" y="1144925"/>
            <a:ext cx="1688728" cy="38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/>
        </p:nvSpPr>
        <p:spPr>
          <a:xfrm>
            <a:off x="185825" y="215250"/>
            <a:ext cx="51630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3700">
                <a:latin typeface="Georgia"/>
                <a:ea typeface="Georgia"/>
                <a:cs typeface="Georgia"/>
                <a:sym typeface="Georgia"/>
              </a:rPr>
              <a:t>Mobile Application </a:t>
            </a:r>
            <a:endParaRPr b="1" sz="37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7063" y="1107675"/>
            <a:ext cx="1743075" cy="383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9113" y="1145763"/>
            <a:ext cx="1704975" cy="376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2650" y="1150538"/>
            <a:ext cx="1762125" cy="37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5000" y="1107675"/>
            <a:ext cx="1743075" cy="3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/>
        </p:nvSpPr>
        <p:spPr>
          <a:xfrm>
            <a:off x="116225" y="138425"/>
            <a:ext cx="57561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3700">
                <a:latin typeface="Georgia"/>
                <a:ea typeface="Georgia"/>
                <a:cs typeface="Georgia"/>
                <a:sym typeface="Georgia"/>
              </a:rPr>
              <a:t>Coffee Recommender</a:t>
            </a:r>
            <a:endParaRPr b="1" sz="37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3125" y="512400"/>
            <a:ext cx="2412326" cy="10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400" y="2109750"/>
            <a:ext cx="3644926" cy="246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1625" y="2109750"/>
            <a:ext cx="4288976" cy="2516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20"/>
          <p:cNvCxnSpPr/>
          <p:nvPr/>
        </p:nvCxnSpPr>
        <p:spPr>
          <a:xfrm>
            <a:off x="5897725" y="1953900"/>
            <a:ext cx="1883100" cy="2902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" name="Google Shape;121;p20"/>
          <p:cNvCxnSpPr/>
          <p:nvPr/>
        </p:nvCxnSpPr>
        <p:spPr>
          <a:xfrm flipH="1">
            <a:off x="5610400" y="1953900"/>
            <a:ext cx="2357400" cy="2894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p20"/>
          <p:cNvSpPr txBox="1"/>
          <p:nvPr/>
        </p:nvSpPr>
        <p:spPr>
          <a:xfrm>
            <a:off x="3107050" y="1424950"/>
            <a:ext cx="2598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2700">
                <a:latin typeface="Georgia"/>
                <a:ea typeface="Georgia"/>
                <a:cs typeface="Georgia"/>
                <a:sym typeface="Georgia"/>
              </a:rPr>
              <a:t>Tabular data</a:t>
            </a:r>
            <a:endParaRPr sz="27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/>
          <p:nvPr/>
        </p:nvSpPr>
        <p:spPr>
          <a:xfrm>
            <a:off x="0" y="127875"/>
            <a:ext cx="8512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3700">
                <a:latin typeface="Georgia"/>
                <a:ea typeface="Georgia"/>
                <a:cs typeface="Georgia"/>
                <a:sym typeface="Georgia"/>
              </a:rPr>
              <a:t>Autoregressive coffee creation</a:t>
            </a:r>
            <a:endParaRPr b="1" sz="37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925" y="1803000"/>
            <a:ext cx="8597776" cy="309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5900" y="1802975"/>
            <a:ext cx="2017150" cy="807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21"/>
          <p:cNvCxnSpPr/>
          <p:nvPr/>
        </p:nvCxnSpPr>
        <p:spPr>
          <a:xfrm flipH="1">
            <a:off x="5735800" y="2202800"/>
            <a:ext cx="770100" cy="8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2" name="Google Shape;13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67675" y="1889551"/>
            <a:ext cx="3168124" cy="634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21"/>
          <p:cNvCxnSpPr/>
          <p:nvPr/>
        </p:nvCxnSpPr>
        <p:spPr>
          <a:xfrm flipH="1">
            <a:off x="1797575" y="2255600"/>
            <a:ext cx="770100" cy="8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" name="Google Shape;134;p21"/>
          <p:cNvCxnSpPr>
            <a:stCxn id="132" idx="0"/>
          </p:cNvCxnSpPr>
          <p:nvPr/>
        </p:nvCxnSpPr>
        <p:spPr>
          <a:xfrm flipH="1" rot="10800000">
            <a:off x="4151737" y="1531351"/>
            <a:ext cx="1203000" cy="358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21"/>
          <p:cNvSpPr txBox="1"/>
          <p:nvPr/>
        </p:nvSpPr>
        <p:spPr>
          <a:xfrm>
            <a:off x="5354725" y="988538"/>
            <a:ext cx="3274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1600">
                <a:latin typeface="Georgia"/>
                <a:ea typeface="Georgia"/>
                <a:cs typeface="Georgia"/>
                <a:sym typeface="Georgia"/>
              </a:rPr>
              <a:t>newer responses are more important (Bellman updater)</a:t>
            </a:r>
            <a:endParaRPr sz="1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